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4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TrentonE\Desktop\DSLI%202017\DSLI%20report%20101018%20numb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52466229116006E-2"/>
          <c:y val="3.6357785805118802E-2"/>
          <c:w val="0.91704753377088399"/>
          <c:h val="0.681436134447847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FD-7D4D-B0BE-57F5476677F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FD-7D4D-B0BE-57F5476677F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FD-7D4D-B0BE-57F5476677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Sheet1!$R$10:$R$28</c:f>
              <c:strCache>
                <c:ptCount val="19"/>
                <c:pt idx="0">
                  <c:v>Child grant</c:v>
                </c:pt>
                <c:pt idx="1">
                  <c:v>Food poverty line</c:v>
                </c:pt>
                <c:pt idx="2">
                  <c:v>Lower bound poverty line</c:v>
                </c:pt>
                <c:pt idx="3">
                  <c:v>Upper bound poverty line</c:v>
                </c:pt>
                <c:pt idx="4">
                  <c:v>DSL 16 SPN</c:v>
                </c:pt>
                <c:pt idx="5">
                  <c:v>Disability grant</c:v>
                </c:pt>
                <c:pt idx="6">
                  <c:v>Old age grant</c:v>
                </c:pt>
                <c:pt idx="7">
                  <c:v>DSL 18 SPN</c:v>
                </c:pt>
                <c:pt idx="8">
                  <c:v>LCS mean income</c:v>
                </c:pt>
                <c:pt idx="9">
                  <c:v>SDs</c:v>
                </c:pt>
                <c:pt idx="10">
                  <c:v>QLFS median earnings</c:v>
                </c:pt>
                <c:pt idx="11">
                  <c:v>NMW</c:v>
                </c:pt>
                <c:pt idx="12">
                  <c:v>WIF Living wage lower bound</c:v>
                </c:pt>
                <c:pt idx="13">
                  <c:v>BCs</c:v>
                </c:pt>
                <c:pt idx="14">
                  <c:v>Median minimum wage SA</c:v>
                </c:pt>
                <c:pt idx="15">
                  <c:v>WIF Living wage upper bound</c:v>
                </c:pt>
                <c:pt idx="16">
                  <c:v>DSL 21 SPN</c:v>
                </c:pt>
                <c:pt idx="17">
                  <c:v>DSL median salary 21 SPN</c:v>
                </c:pt>
                <c:pt idx="18">
                  <c:v>QES ave monthly earnings</c:v>
                </c:pt>
              </c:strCache>
            </c:strRef>
          </c:cat>
          <c:val>
            <c:numRef>
              <c:f>Sheet1!$S$10:$S$28</c:f>
              <c:numCache>
                <c:formatCode>0%</c:formatCode>
                <c:ptCount val="19"/>
                <c:pt idx="0">
                  <c:v>5.67939798381372E-2</c:v>
                </c:pt>
                <c:pt idx="1">
                  <c:v>7.5394008235127097E-2</c:v>
                </c:pt>
                <c:pt idx="2">
                  <c:v>0.10762459179327</c:v>
                </c:pt>
                <c:pt idx="3">
                  <c:v>0.16157887263949999</c:v>
                </c:pt>
                <c:pt idx="4">
                  <c:v>0.20814993610677299</c:v>
                </c:pt>
                <c:pt idx="5">
                  <c:v>0.23995456481612901</c:v>
                </c:pt>
                <c:pt idx="6">
                  <c:v>0.23995456481612901</c:v>
                </c:pt>
                <c:pt idx="7">
                  <c:v>0.36277154621610103</c:v>
                </c:pt>
                <c:pt idx="8">
                  <c:v>0.363247894686894</c:v>
                </c:pt>
                <c:pt idx="9">
                  <c:v>0.46528467982393901</c:v>
                </c:pt>
                <c:pt idx="10">
                  <c:v>0.468550333664632</c:v>
                </c:pt>
                <c:pt idx="11">
                  <c:v>0.49694732358369997</c:v>
                </c:pt>
                <c:pt idx="12">
                  <c:v>0.59207723981257998</c:v>
                </c:pt>
                <c:pt idx="13">
                  <c:v>0.620758199630839</c:v>
                </c:pt>
                <c:pt idx="14">
                  <c:v>0.65753230157603304</c:v>
                </c:pt>
                <c:pt idx="15">
                  <c:v>0.90018458043447402</c:v>
                </c:pt>
                <c:pt idx="16">
                  <c:v>1</c:v>
                </c:pt>
                <c:pt idx="17">
                  <c:v>2.022149652136874</c:v>
                </c:pt>
                <c:pt idx="18">
                  <c:v>2.8646883430356378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FD-7D4D-B0BE-57F5476677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1724487872"/>
        <c:axId val="-1724242624"/>
      </c:barChart>
      <c:catAx>
        <c:axId val="-1724487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24242624"/>
        <c:crosses val="autoZero"/>
        <c:auto val="1"/>
        <c:lblAlgn val="ctr"/>
        <c:lblOffset val="100"/>
        <c:noMultiLvlLbl val="0"/>
      </c:catAx>
      <c:valAx>
        <c:axId val="-17242426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72448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43095-F08E-8A4A-BAD1-EB81DCB2F64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6E3E7-7005-D640-A24A-8D79CD022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2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F34952-3F36-F14E-963E-BE8332EB24B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197307-D674-BC4D-8231-DF8FF18A5BE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4952-3F36-F14E-963E-BE8332EB24B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7307-D674-BC4D-8231-DF8FF18A5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4952-3F36-F14E-963E-BE8332EB24B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7307-D674-BC4D-8231-DF8FF18A5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4952-3F36-F14E-963E-BE8332EB24B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7307-D674-BC4D-8231-DF8FF18A5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F34952-3F36-F14E-963E-BE8332EB24B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97307-D674-BC4D-8231-DF8FF18A5B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4952-3F36-F14E-963E-BE8332EB24B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7307-D674-BC4D-8231-DF8FF18A5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4952-3F36-F14E-963E-BE8332EB24B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7307-D674-BC4D-8231-DF8FF18A5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4952-3F36-F14E-963E-BE8332EB24B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7307-D674-BC4D-8231-DF8FF18A5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4952-3F36-F14E-963E-BE8332EB24B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7307-D674-BC4D-8231-DF8FF18A5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F34952-3F36-F14E-963E-BE8332EB24B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97307-D674-BC4D-8231-DF8FF18A5B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F34952-3F36-F14E-963E-BE8332EB24B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97307-D674-BC4D-8231-DF8FF18A5B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9F34952-3F36-F14E-963E-BE8332EB24B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D197307-D674-BC4D-8231-DF8FF18A5B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508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198" y="1119116"/>
            <a:ext cx="9062112" cy="4585647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Decent Standard of Living Project</a:t>
            </a:r>
            <a:br>
              <a:rPr lang="en-US" sz="4400" dirty="0"/>
            </a:br>
            <a:br>
              <a:rPr lang="en-US" sz="4400" dirty="0"/>
            </a:br>
            <a:r>
              <a:rPr lang="en-US" sz="3600" dirty="0"/>
              <a:t>2023: surveying possession of Socially Perceived Necessities.</a:t>
            </a:r>
            <a:br>
              <a:rPr lang="en-GB" sz="1800" dirty="0"/>
            </a:b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85" y="808586"/>
            <a:ext cx="2515737" cy="6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3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06315" cy="1485900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GB" sz="3200" dirty="0">
                <a:solidFill>
                  <a:srgbClr val="C00000"/>
                </a:solidFill>
                <a:ea typeface="Calibri" panose="020F0502020204030204" pitchFamily="34" charset="0"/>
              </a:rPr>
              <a:t>WHICH OF THE FOLLOWING BEST DESCRIBES YOUR MONTHLY HOUSEHOLD INCOME?</a:t>
            </a:r>
            <a:r>
              <a:rPr lang="en-GB" sz="32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4E177CC6-A585-CA9C-9344-62664FF59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20879"/>
              </p:ext>
            </p:extLst>
          </p:nvPr>
        </p:nvGraphicFramePr>
        <p:xfrm>
          <a:off x="1371598" y="1828797"/>
          <a:ext cx="9473879" cy="4754880"/>
        </p:xfrm>
        <a:graphic>
          <a:graphicData uri="http://schemas.openxmlformats.org/drawingml/2006/table">
            <a:tbl>
              <a:tblPr firstRow="1" bandRow="1" bandCol="1">
                <a:tableStyleId>{17292A2E-F333-43FB-9621-5CBBE7FDCDCB}</a:tableStyleId>
              </a:tblPr>
              <a:tblGrid>
                <a:gridCol w="954111">
                  <a:extLst>
                    <a:ext uri="{9D8B030D-6E8A-4147-A177-3AD203B41FA5}">
                      <a16:colId xmlns:a16="http://schemas.microsoft.com/office/drawing/2014/main" val="1409875224"/>
                    </a:ext>
                  </a:extLst>
                </a:gridCol>
                <a:gridCol w="2942200">
                  <a:extLst>
                    <a:ext uri="{9D8B030D-6E8A-4147-A177-3AD203B41FA5}">
                      <a16:colId xmlns:a16="http://schemas.microsoft.com/office/drawing/2014/main" val="2851806836"/>
                    </a:ext>
                  </a:extLst>
                </a:gridCol>
                <a:gridCol w="5577568">
                  <a:extLst>
                    <a:ext uri="{9D8B030D-6E8A-4147-A177-3AD203B41FA5}">
                      <a16:colId xmlns:a16="http://schemas.microsoft.com/office/drawing/2014/main" val="3012789740"/>
                    </a:ext>
                  </a:extLst>
                </a:gridCol>
              </a:tblGrid>
              <a:tr h="36376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990099"/>
                          </a:solidFill>
                        </a:rPr>
                        <a:t>Band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990099"/>
                          </a:solidFill>
                        </a:rPr>
                        <a:t>Monthly income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990099"/>
                          </a:solidFill>
                        </a:rPr>
                        <a:t>Adjustment to give point income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203319"/>
                  </a:ext>
                </a:extLst>
              </a:tr>
              <a:tr h="363766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No income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adjusted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27474"/>
                  </a:ext>
                </a:extLst>
              </a:tr>
              <a:tr h="363766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R1 to R400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Two-thirds of the top cut-off point of this bracket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712970"/>
                  </a:ext>
                </a:extLst>
              </a:tr>
              <a:tr h="363766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R401 to R800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Midpoint of the class interval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791649"/>
                  </a:ext>
                </a:extLst>
              </a:tr>
              <a:tr h="363766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R801 to R1,600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7676"/>
                  </a:ext>
                </a:extLst>
              </a:tr>
              <a:tr h="363766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R1,601 to R3,200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16632"/>
                  </a:ext>
                </a:extLst>
              </a:tr>
              <a:tr h="363766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R3,201 to R6,400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69763"/>
                  </a:ext>
                </a:extLst>
              </a:tr>
              <a:tr h="363766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R6,401 to R12,800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344593"/>
                  </a:ext>
                </a:extLst>
              </a:tr>
              <a:tr h="363766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R12,801 to R25,600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387102"/>
                  </a:ext>
                </a:extLst>
              </a:tr>
              <a:tr h="363766"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R25,601 to R51,200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4077"/>
                  </a:ext>
                </a:extLst>
              </a:tr>
              <a:tr h="363766"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R51,201 to R102,400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85869"/>
                  </a:ext>
                </a:extLst>
              </a:tr>
              <a:tr h="363766"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R102,401 to R204,800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743200"/>
                  </a:ext>
                </a:extLst>
              </a:tr>
              <a:tr h="363766"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R204,801 or more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R409,600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6915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0" y="5676826"/>
            <a:ext cx="812572" cy="8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6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06315" cy="14859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ANALYSIS OF PER CAPITA INCOME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/>
              <a:t>Mean and median monthly per capita household income by number of SPNs possessed</a:t>
            </a:r>
          </a:p>
          <a:p>
            <a:r>
              <a:rPr lang="en-GB" sz="2800" dirty="0"/>
              <a:t>Median per capita income of households with all SPNs (median is less affected by outliers)</a:t>
            </a:r>
          </a:p>
          <a:p>
            <a:r>
              <a:rPr lang="en-GB" sz="2800" dirty="0"/>
              <a:t>Comparison with other benchmarks (wages, poverty lines, social grant amounts, </a:t>
            </a:r>
            <a:r>
              <a:rPr lang="en-GB" sz="2800" dirty="0" err="1"/>
              <a:t>etc</a:t>
            </a:r>
            <a:r>
              <a:rPr lang="en-GB" sz="2800" dirty="0"/>
              <a:t>)</a:t>
            </a:r>
          </a:p>
          <a:p>
            <a:r>
              <a:rPr lang="en-GB" sz="2800" dirty="0"/>
              <a:t>Note: DSL shows the income level </a:t>
            </a:r>
            <a:r>
              <a:rPr lang="en-GB" sz="2800" i="1" dirty="0"/>
              <a:t>associated with </a:t>
            </a:r>
            <a:r>
              <a:rPr lang="en-GB" sz="2800" dirty="0"/>
              <a:t>a decent standard of living, not the cost of attaining or the income required to attain that standard </a:t>
            </a:r>
          </a:p>
          <a:p>
            <a:pPr marL="0" indent="0">
              <a:buNone/>
            </a:pPr>
            <a:endParaRPr lang="en-GB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0" y="5676826"/>
            <a:ext cx="812572" cy="8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2062A7-E66F-6602-059B-042E86ADA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763" y="264941"/>
            <a:ext cx="8281442" cy="6292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0" y="5676826"/>
            <a:ext cx="812572" cy="8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3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0" y="5676826"/>
            <a:ext cx="812572" cy="88092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06315" cy="1485900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C00000"/>
                </a:solidFill>
              </a:rPr>
              <a:t>SELECTED BENCHMARKS OF MONTHLY PER CAPITA INCOME OR EARNINGS IN SA (OLD DSL)</a:t>
            </a:r>
            <a:br>
              <a:rPr lang="en-ZA" sz="2400" dirty="0"/>
            </a:br>
            <a:br>
              <a:rPr lang="en-GB" sz="1400" dirty="0"/>
            </a:b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1FD0741-F80F-3741-9AD8-B715A0D0A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622401"/>
              </p:ext>
            </p:extLst>
          </p:nvPr>
        </p:nvGraphicFramePr>
        <p:xfrm>
          <a:off x="1371599" y="2326510"/>
          <a:ext cx="9473879" cy="423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094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06315" cy="1485900"/>
          </a:xfrm>
        </p:spPr>
        <p:txBody>
          <a:bodyPr>
            <a:normAutofit/>
          </a:bodyPr>
          <a:lstStyle/>
          <a:p>
            <a:r>
              <a:rPr lang="en-GB" b="1" dirty="0"/>
              <a:t>QUESTIONNAIRE DESIGN </a:t>
            </a:r>
            <a:r>
              <a:rPr lang="en-GB" b="1" dirty="0">
                <a:solidFill>
                  <a:srgbClr val="F8064B"/>
                </a:solidFill>
              </a:rPr>
              <a:t>PROCESS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845538"/>
            <a:ext cx="9601200" cy="4271749"/>
          </a:xfrm>
        </p:spPr>
        <p:txBody>
          <a:bodyPr>
            <a:normAutofit fontScale="62500" lnSpcReduction="20000"/>
          </a:bodyPr>
          <a:lstStyle/>
          <a:p>
            <a:r>
              <a:rPr lang="en-GB" sz="3200" dirty="0"/>
              <a:t>In 2021 BDRC Africa conducted a research study on behalf of SPII and collaborating partners to understand social attitudes regarding the things that people need in order to have a decent standard of living in present-day South Africa</a:t>
            </a:r>
          </a:p>
          <a:p>
            <a:endParaRPr lang="en-GB" sz="3200" dirty="0"/>
          </a:p>
          <a:p>
            <a:r>
              <a:rPr lang="en-GB" sz="3200" dirty="0"/>
              <a:t>In the 2021 survey, 50 items were tested, comprising a mix of personal belongings, access to community-based services and facilities and relationships with friends and family.</a:t>
            </a:r>
          </a:p>
          <a:p>
            <a:endParaRPr lang="en-GB" sz="3200" dirty="0"/>
          </a:p>
          <a:p>
            <a:r>
              <a:rPr lang="en-GB" sz="3200" dirty="0"/>
              <a:t>Of those 50 items, 34 were identified as being “essential” to having a decent standard of living by more than 50% of a representative sample of the South African population</a:t>
            </a:r>
          </a:p>
          <a:p>
            <a:endParaRPr lang="en-GB" sz="3200" dirty="0"/>
          </a:p>
          <a:p>
            <a:r>
              <a:rPr lang="en-GB" sz="3200" dirty="0"/>
              <a:t>Those are the 34 items being examined in the current DSL survey, which looks at items possessed and services/facilities and support to which people have access.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0" y="5676826"/>
            <a:ext cx="812572" cy="8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6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06315" cy="14859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8064B"/>
                </a:solidFill>
              </a:rPr>
              <a:t>PILOT </a:t>
            </a:r>
            <a:r>
              <a:rPr lang="en-GB" b="1" dirty="0"/>
              <a:t>INTERVIEWS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428750"/>
            <a:ext cx="9601200" cy="4271749"/>
          </a:xfrm>
        </p:spPr>
        <p:txBody>
          <a:bodyPr>
            <a:normAutofit/>
          </a:bodyPr>
          <a:lstStyle/>
          <a:p>
            <a:r>
              <a:rPr lang="en-GB" dirty="0"/>
              <a:t>N=10 pilot CATI interviews were carried out on 16 August 2022</a:t>
            </a:r>
          </a:p>
          <a:p>
            <a:pPr lvl="1"/>
            <a:r>
              <a:rPr lang="en-GB" dirty="0"/>
              <a:t>N=2 per language: English, isiZulu, isiXhosa, Sesotho &amp; Afrikaans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0" y="5676826"/>
            <a:ext cx="812572" cy="88092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194698-F594-76D5-AB95-9B0B85CB7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62416"/>
              </p:ext>
            </p:extLst>
          </p:nvPr>
        </p:nvGraphicFramePr>
        <p:xfrm>
          <a:off x="1371599" y="2399463"/>
          <a:ext cx="9601201" cy="4208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8874">
                  <a:extLst>
                    <a:ext uri="{9D8B030D-6E8A-4147-A177-3AD203B41FA5}">
                      <a16:colId xmlns:a16="http://schemas.microsoft.com/office/drawing/2014/main" val="1970810823"/>
                    </a:ext>
                  </a:extLst>
                </a:gridCol>
                <a:gridCol w="4754378">
                  <a:extLst>
                    <a:ext uri="{9D8B030D-6E8A-4147-A177-3AD203B41FA5}">
                      <a16:colId xmlns:a16="http://schemas.microsoft.com/office/drawing/2014/main" val="144572236"/>
                    </a:ext>
                  </a:extLst>
                </a:gridCol>
                <a:gridCol w="2297949">
                  <a:extLst>
                    <a:ext uri="{9D8B030D-6E8A-4147-A177-3AD203B41FA5}">
                      <a16:colId xmlns:a16="http://schemas.microsoft.com/office/drawing/2014/main" val="4236102766"/>
                    </a:ext>
                  </a:extLst>
                </a:gridCol>
              </a:tblGrid>
              <a:tr h="244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N=10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979334095"/>
                  </a:ext>
                </a:extLst>
              </a:tr>
              <a:tr h="2446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Race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Black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2075684039"/>
                  </a:ext>
                </a:extLst>
              </a:tr>
              <a:tr h="2446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White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1296670035"/>
                  </a:ext>
                </a:extLst>
              </a:tr>
              <a:tr h="2446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Coloured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3507533628"/>
                  </a:ext>
                </a:extLst>
              </a:tr>
              <a:tr h="2446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Gender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Male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2417119644"/>
                  </a:ext>
                </a:extLst>
              </a:tr>
              <a:tr h="2446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Female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2378916593"/>
                  </a:ext>
                </a:extLst>
              </a:tr>
              <a:tr h="2446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Age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18-24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2745788342"/>
                  </a:ext>
                </a:extLst>
              </a:tr>
              <a:tr h="2446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25-59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3351938648"/>
                  </a:ext>
                </a:extLst>
              </a:tr>
              <a:tr h="2446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60+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2176999670"/>
                  </a:ext>
                </a:extLst>
              </a:tr>
              <a:tr h="2446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Province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Gauteng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1212350523"/>
                  </a:ext>
                </a:extLst>
              </a:tr>
              <a:tr h="2446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Eastern Cape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2179436131"/>
                  </a:ext>
                </a:extLst>
              </a:tr>
              <a:tr h="2446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Urban/Rural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Urban/peri-urban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3077083973"/>
                  </a:ext>
                </a:extLst>
              </a:tr>
              <a:tr h="2446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Rural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570278830"/>
                  </a:ext>
                </a:extLst>
              </a:tr>
              <a:tr h="244605"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Income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R801-R1,600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2352296146"/>
                  </a:ext>
                </a:extLst>
              </a:tr>
              <a:tr h="2446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R1,601-R3,200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270712478"/>
                  </a:ext>
                </a:extLst>
              </a:tr>
              <a:tr h="2446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R3,201-R6,400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1583773399"/>
                  </a:ext>
                </a:extLst>
              </a:tr>
              <a:tr h="2446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R6,401-R12,800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5" marR="42525" marT="0" marB="0"/>
                </a:tc>
                <a:extLst>
                  <a:ext uri="{0D108BD9-81ED-4DB2-BD59-A6C34878D82A}">
                    <a16:rowId xmlns:a16="http://schemas.microsoft.com/office/drawing/2014/main" val="3580762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339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06315" cy="14859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8064B"/>
                </a:solidFill>
              </a:rPr>
              <a:t>PILOT </a:t>
            </a:r>
            <a:r>
              <a:rPr lang="en-GB" b="1" dirty="0"/>
              <a:t>INTERVIEWS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428750"/>
            <a:ext cx="9601200" cy="3270572"/>
          </a:xfrm>
        </p:spPr>
        <p:txBody>
          <a:bodyPr>
            <a:normAutofit/>
          </a:bodyPr>
          <a:lstStyle/>
          <a:p>
            <a:r>
              <a:rPr lang="en-GB" sz="2400" dirty="0"/>
              <a:t>Hit rate: 1 in 3</a:t>
            </a:r>
          </a:p>
          <a:p>
            <a:r>
              <a:rPr lang="en-GB" sz="2400" dirty="0"/>
              <a:t>Length of Interview: 22 mins </a:t>
            </a:r>
          </a:p>
          <a:p>
            <a:pPr lvl="1"/>
            <a:r>
              <a:rPr lang="en-GB" sz="2400" dirty="0"/>
              <a:t>Range: 13 - 36 mins</a:t>
            </a:r>
          </a:p>
          <a:p>
            <a:r>
              <a:rPr lang="en-GB" sz="2400" dirty="0"/>
              <a:t>Outcome: 	Questionnaire found to work very well</a:t>
            </a:r>
          </a:p>
          <a:p>
            <a:pPr lvl="1"/>
            <a:r>
              <a:rPr lang="en-GB" sz="2400" dirty="0"/>
              <a:t>Well understood in all languages</a:t>
            </a:r>
          </a:p>
          <a:p>
            <a:pPr lvl="1"/>
            <a:r>
              <a:rPr lang="en-GB" sz="2400" dirty="0"/>
              <a:t>No translation problems detected</a:t>
            </a:r>
          </a:p>
          <a:p>
            <a:pPr lvl="1"/>
            <a:r>
              <a:rPr lang="en-GB" sz="2400" dirty="0"/>
              <a:t>CATI flow working perfectly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0" y="5676826"/>
            <a:ext cx="812572" cy="8809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71598" y="4933876"/>
            <a:ext cx="1000631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LEMON MILK" charset="0"/>
                <a:ea typeface="LEMON MILK" charset="0"/>
                <a:cs typeface="LEMON MILK" charset="0"/>
              </a:defRPr>
            </a:lvl1pPr>
          </a:lstStyle>
          <a:p>
            <a:r>
              <a:rPr lang="en-GB" b="1" dirty="0">
                <a:solidFill>
                  <a:srgbClr val="F8064B"/>
                </a:solidFill>
              </a:rPr>
              <a:t>Interview progress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94430" y="5676826"/>
            <a:ext cx="9601200" cy="327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21/09/2022 -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820 completed interviews, so just 180 more to go!  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4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06315" cy="1485900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C00000"/>
                </a:solidFill>
                <a:latin typeface="LEMON MILK" charset="0"/>
                <a:ea typeface="LEMON MILK" charset="0"/>
                <a:cs typeface="LEMON MILK" charset="0"/>
              </a:rPr>
              <a:t>Next Steps</a:t>
            </a:r>
            <a:endParaRPr lang="en-US" dirty="0">
              <a:solidFill>
                <a:srgbClr val="C00000"/>
              </a:solidFill>
              <a:latin typeface="LEMON MILK" charset="0"/>
              <a:ea typeface="LEMON MILK" charset="0"/>
              <a:cs typeface="LEMON MIL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810715"/>
            <a:ext cx="9601200" cy="4747034"/>
          </a:xfrm>
        </p:spPr>
        <p:txBody>
          <a:bodyPr>
            <a:normAutofit/>
          </a:bodyPr>
          <a:lstStyle/>
          <a:p>
            <a:r>
              <a:rPr lang="en-ZA" sz="3000" dirty="0"/>
              <a:t>Analysis of possession of SPNs, and correlation with national income patterns</a:t>
            </a:r>
          </a:p>
          <a:p>
            <a:r>
              <a:rPr lang="en-ZA" sz="3000" dirty="0"/>
              <a:t>Dissemination of information using print and social media to ask what this means for policies to end poverty and inequality.</a:t>
            </a:r>
          </a:p>
          <a:p>
            <a:r>
              <a:rPr lang="en-ZA" sz="3000" dirty="0"/>
              <a:t>Sharing of data at SPI Social Security Symposium on 21 November.</a:t>
            </a:r>
          </a:p>
          <a:p>
            <a:r>
              <a:rPr lang="en-ZA" sz="3000" dirty="0"/>
              <a:t>Final report to be launched in January 2023, shared with National Planning Commission.</a:t>
            </a:r>
          </a:p>
          <a:p>
            <a:endParaRPr lang="en-GB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0" y="5676826"/>
            <a:ext cx="812572" cy="8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7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58" y="963612"/>
            <a:ext cx="3900561" cy="2194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58" y="3426455"/>
            <a:ext cx="3908877" cy="1016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359" y="5382228"/>
            <a:ext cx="4065504" cy="1067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688" y="2773361"/>
            <a:ext cx="2641977" cy="2433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510" y="5254878"/>
            <a:ext cx="4041684" cy="14815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87" y="1497868"/>
            <a:ext cx="2641977" cy="103500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1599" y="616025"/>
            <a:ext cx="10006315" cy="1485900"/>
          </a:xfrm>
        </p:spPr>
        <p:txBody>
          <a:bodyPr>
            <a:normAutofit/>
          </a:bodyPr>
          <a:lstStyle/>
          <a:p>
            <a:pPr algn="ctr"/>
            <a:r>
              <a:rPr lang="en-ZA">
                <a:solidFill>
                  <a:srgbClr val="C00000"/>
                </a:solidFill>
                <a:latin typeface="LEMON MILK" charset="0"/>
                <a:ea typeface="LEMON MILK" charset="0"/>
                <a:cs typeface="LEMON MILK" charset="0"/>
              </a:rPr>
              <a:t>Thank you</a:t>
            </a:r>
            <a:endParaRPr lang="en-US" dirty="0">
              <a:solidFill>
                <a:srgbClr val="C00000"/>
              </a:solidFill>
              <a:latin typeface="LEMON MILK" charset="0"/>
              <a:ea typeface="LEMON MILK" charset="0"/>
              <a:cs typeface="LEMON MIL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9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C00000"/>
                </a:solidFill>
              </a:rPr>
              <a:t>OVERVIEW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000" dirty="0"/>
              <a:t>We attempt to quantify a Decent Standard of Living (DSL) threshold in monetary terms</a:t>
            </a:r>
          </a:p>
          <a:p>
            <a:r>
              <a:rPr lang="en-GB" sz="3000" dirty="0"/>
              <a:t>We update the DSL to 2021 amounts using a modification of the Consumer Price Index – a Decent Standard of Living Index (DSLI) </a:t>
            </a:r>
          </a:p>
          <a:p>
            <a:r>
              <a:rPr lang="en-GB" sz="3000" dirty="0"/>
              <a:t>2021 Refresh Survey</a:t>
            </a:r>
          </a:p>
          <a:p>
            <a:r>
              <a:rPr lang="en-GB" sz="3000" dirty="0"/>
              <a:t>Next steps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0" y="5676826"/>
            <a:ext cx="812572" cy="8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USES OF THE DSL (AND DSLI)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dirty="0"/>
              <a:t>An estimate of income associated with a socially derived decent standard of living can be used as a benchmark (among others) for assessing adequacy of wages and social security levels</a:t>
            </a:r>
          </a:p>
          <a:p>
            <a:r>
              <a:rPr lang="en-GB" sz="3200" dirty="0"/>
              <a:t>A lens for monitoring progressive realisation of achieving a decent standard of living</a:t>
            </a:r>
          </a:p>
          <a:p>
            <a:r>
              <a:rPr lang="en-GB" sz="3200" dirty="0"/>
              <a:t>A lens for exploring priorities for public goods</a:t>
            </a:r>
          </a:p>
          <a:p>
            <a:r>
              <a:rPr lang="en-GB" sz="3200" dirty="0"/>
              <a:t>An estimate that can be refined over time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0" y="5676826"/>
            <a:ext cx="812572" cy="8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1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WHAT IS THE DSL THRESHOLD?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dirty="0"/>
              <a:t>The DSL is the first attempt in South Africa to quantify in monetary terms the resources required for a socially derived decent standard of living using the Socially Perceived Necessities (SPNs) approach</a:t>
            </a:r>
          </a:p>
          <a:p>
            <a:r>
              <a:rPr lang="en-GB" sz="3200" dirty="0"/>
              <a:t>Moves beyond a focus on resources needed for food (R624 per person per month in 2021 prices)</a:t>
            </a:r>
          </a:p>
          <a:p>
            <a:r>
              <a:rPr lang="en-GB" sz="3200" dirty="0"/>
              <a:t>Also moves beyond the lower bound and upper bound poverty lines (R890 and R1335 respectively per person per month in 2021 prices)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0" y="5676826"/>
            <a:ext cx="812572" cy="8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8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CONSTRUCTING THE DSL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dirty="0"/>
              <a:t>Following previous work, we will likely define the DSL as living in a household with all of the SPNs, as identified by respondents to last year’s survey</a:t>
            </a:r>
          </a:p>
          <a:p>
            <a:r>
              <a:rPr lang="en-GB" sz="3200" dirty="0"/>
              <a:t>Using two thirds threshold there are 27 SPNs, but certain items don’t apply to all households and so have to be dropped</a:t>
            </a:r>
          </a:p>
          <a:p>
            <a:r>
              <a:rPr lang="en-GB" sz="3200" dirty="0"/>
              <a:t>Final DSL measure is the median per capita household income of those possessing the SPNs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0" y="5676826"/>
            <a:ext cx="812572" cy="8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ANALYSIS OF PATTERNS OF POSSESSION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dirty="0"/>
              <a:t>Socially perceived necessity (SPN) = item defined as essential by 50% or more of the population, or more stringent two thirds </a:t>
            </a:r>
          </a:p>
          <a:p>
            <a:r>
              <a:rPr lang="en-GB" sz="3200" dirty="0"/>
              <a:t>Possession of the SPNs will be measured in the new survey</a:t>
            </a:r>
          </a:p>
          <a:p>
            <a:r>
              <a:rPr lang="en-GB" sz="3200" dirty="0"/>
              <a:t>Percentage possessing 0-27 / 34 SPNs</a:t>
            </a:r>
          </a:p>
          <a:p>
            <a:r>
              <a:rPr lang="en-GB" sz="3200" dirty="0"/>
              <a:t>Possession of SPNs by demographic characteristics</a:t>
            </a:r>
          </a:p>
          <a:p>
            <a:r>
              <a:rPr lang="en-GB" sz="3200" dirty="0"/>
              <a:t>Likely order in which SPNs are possessed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0" y="5676826"/>
            <a:ext cx="812572" cy="8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7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851591AD-CDB8-F90D-AF2F-C7437B333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477" y="284087"/>
            <a:ext cx="8570014" cy="62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28A8A4-6BC4-A835-2E00-AF6D191ED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431" y="215025"/>
            <a:ext cx="8894106" cy="63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0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06315" cy="14859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PER CAPITA HOUSEHOLD INCOME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/>
              <a:t>To calculate this we need a measure of household income and a measure of household size</a:t>
            </a:r>
          </a:p>
          <a:p>
            <a:r>
              <a:rPr lang="en-GB" sz="2800" dirty="0"/>
              <a:t>We chose to ask about household income using a set of bands (categorical) rather than asking for a point income (continuous)</a:t>
            </a:r>
          </a:p>
          <a:p>
            <a:r>
              <a:rPr lang="en-GB" sz="2800" dirty="0"/>
              <a:t>Income bands from Census 2022 were chosen: </a:t>
            </a:r>
          </a:p>
          <a:p>
            <a:pPr lvl="1"/>
            <a:r>
              <a:rPr lang="en-GB" sz="2200" dirty="0"/>
              <a:t>familiar to respondents</a:t>
            </a:r>
          </a:p>
          <a:p>
            <a:pPr lvl="1"/>
            <a:r>
              <a:rPr lang="en-GB" sz="2200" dirty="0"/>
              <a:t>would enable a standard Stats SA methodology to be applied to obtain a point income for each respondent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0" y="5676826"/>
            <a:ext cx="812572" cy="8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7100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68</TotalTime>
  <Words>934</Words>
  <Application>Microsoft Office PowerPoint</Application>
  <PresentationFormat>Widescreen</PresentationFormat>
  <Paragraphs>137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Franklin Gothic Book</vt:lpstr>
      <vt:lpstr>LEMON MILK</vt:lpstr>
      <vt:lpstr>Crop</vt:lpstr>
      <vt:lpstr>Decent Standard of Living Project  2023: surveying possession of Socially Perceived Necessities. </vt:lpstr>
      <vt:lpstr>OVERVIEW</vt:lpstr>
      <vt:lpstr>USES OF THE DSL (AND DSLI)</vt:lpstr>
      <vt:lpstr>WHAT IS THE DSL THRESHOLD? </vt:lpstr>
      <vt:lpstr>CONSTRUCTING THE DSL</vt:lpstr>
      <vt:lpstr>ANALYSIS OF PATTERNS OF POSSESSION</vt:lpstr>
      <vt:lpstr>PowerPoint Presentation</vt:lpstr>
      <vt:lpstr>PowerPoint Presentation</vt:lpstr>
      <vt:lpstr>PER CAPITA HOUSEHOLD INCOME</vt:lpstr>
      <vt:lpstr>WHICH OF THE FOLLOWING BEST DESCRIBES YOUR MONTHLY HOUSEHOLD INCOME? </vt:lpstr>
      <vt:lpstr>ANALYSIS OF PER CAPITA INCOME</vt:lpstr>
      <vt:lpstr>PowerPoint Presentation</vt:lpstr>
      <vt:lpstr>SELECTED BENCHMARKS OF MONTHLY PER CAPITA INCOME OR EARNINGS IN SA (OLD DSL)  </vt:lpstr>
      <vt:lpstr>QUESTIONNAIRE DESIGN PROCESS</vt:lpstr>
      <vt:lpstr>PILOT INTERVIEWS</vt:lpstr>
      <vt:lpstr>PILOT INTERVIEWS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 Standard of Living Project  2023: surveying possession of Socially Perceived Necessities. </dc:title>
  <dc:creator>Vermeulen, CG, Mnr [22653406@sun.ac.za]</dc:creator>
  <cp:lastModifiedBy>Isobel</cp:lastModifiedBy>
  <cp:revision>6</cp:revision>
  <dcterms:created xsi:type="dcterms:W3CDTF">2022-09-22T12:53:53Z</dcterms:created>
  <dcterms:modified xsi:type="dcterms:W3CDTF">2022-09-23T06:54:37Z</dcterms:modified>
</cp:coreProperties>
</file>